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3"/>
  </p:notesMasterIdLst>
  <p:sldIdLst>
    <p:sldId id="256" r:id="rId2"/>
  </p:sldIdLst>
  <p:sldSz cx="32918400" cy="21945600"/>
  <p:notesSz cx="6858000" cy="9144000"/>
  <p:defaultTextStyle>
    <a:defPPr>
      <a:defRPr lang="en-US"/>
    </a:defPPr>
    <a:lvl1pPr marL="0" algn="l" defTabSz="2835820" rtl="0" eaLnBrk="1" latinLnBrk="0" hangingPunct="1">
      <a:defRPr sz="5583" kern="1200">
        <a:solidFill>
          <a:schemeClr val="tx1"/>
        </a:solidFill>
        <a:latin typeface="+mn-lt"/>
        <a:ea typeface="+mn-ea"/>
        <a:cs typeface="+mn-cs"/>
      </a:defRPr>
    </a:lvl1pPr>
    <a:lvl2pPr marL="1417909" algn="l" defTabSz="2835820" rtl="0" eaLnBrk="1" latinLnBrk="0" hangingPunct="1">
      <a:defRPr sz="5583" kern="1200">
        <a:solidFill>
          <a:schemeClr val="tx1"/>
        </a:solidFill>
        <a:latin typeface="+mn-lt"/>
        <a:ea typeface="+mn-ea"/>
        <a:cs typeface="+mn-cs"/>
      </a:defRPr>
    </a:lvl2pPr>
    <a:lvl3pPr marL="2835820" algn="l" defTabSz="2835820" rtl="0" eaLnBrk="1" latinLnBrk="0" hangingPunct="1">
      <a:defRPr sz="5583" kern="1200">
        <a:solidFill>
          <a:schemeClr val="tx1"/>
        </a:solidFill>
        <a:latin typeface="+mn-lt"/>
        <a:ea typeface="+mn-ea"/>
        <a:cs typeface="+mn-cs"/>
      </a:defRPr>
    </a:lvl3pPr>
    <a:lvl4pPr marL="4253730" algn="l" defTabSz="2835820" rtl="0" eaLnBrk="1" latinLnBrk="0" hangingPunct="1">
      <a:defRPr sz="5583" kern="1200">
        <a:solidFill>
          <a:schemeClr val="tx1"/>
        </a:solidFill>
        <a:latin typeface="+mn-lt"/>
        <a:ea typeface="+mn-ea"/>
        <a:cs typeface="+mn-cs"/>
      </a:defRPr>
    </a:lvl4pPr>
    <a:lvl5pPr marL="5671640" algn="l" defTabSz="2835820" rtl="0" eaLnBrk="1" latinLnBrk="0" hangingPunct="1">
      <a:defRPr sz="5583" kern="1200">
        <a:solidFill>
          <a:schemeClr val="tx1"/>
        </a:solidFill>
        <a:latin typeface="+mn-lt"/>
        <a:ea typeface="+mn-ea"/>
        <a:cs typeface="+mn-cs"/>
      </a:defRPr>
    </a:lvl5pPr>
    <a:lvl6pPr marL="7089549" algn="l" defTabSz="2835820" rtl="0" eaLnBrk="1" latinLnBrk="0" hangingPunct="1">
      <a:defRPr sz="5583" kern="1200">
        <a:solidFill>
          <a:schemeClr val="tx1"/>
        </a:solidFill>
        <a:latin typeface="+mn-lt"/>
        <a:ea typeface="+mn-ea"/>
        <a:cs typeface="+mn-cs"/>
      </a:defRPr>
    </a:lvl6pPr>
    <a:lvl7pPr marL="8507460" algn="l" defTabSz="2835820" rtl="0" eaLnBrk="1" latinLnBrk="0" hangingPunct="1">
      <a:defRPr sz="5583" kern="1200">
        <a:solidFill>
          <a:schemeClr val="tx1"/>
        </a:solidFill>
        <a:latin typeface="+mn-lt"/>
        <a:ea typeface="+mn-ea"/>
        <a:cs typeface="+mn-cs"/>
      </a:defRPr>
    </a:lvl7pPr>
    <a:lvl8pPr marL="9925370" algn="l" defTabSz="2835820" rtl="0" eaLnBrk="1" latinLnBrk="0" hangingPunct="1">
      <a:defRPr sz="5583" kern="1200">
        <a:solidFill>
          <a:schemeClr val="tx1"/>
        </a:solidFill>
        <a:latin typeface="+mn-lt"/>
        <a:ea typeface="+mn-ea"/>
        <a:cs typeface="+mn-cs"/>
      </a:defRPr>
    </a:lvl8pPr>
    <a:lvl9pPr marL="11343279" algn="l" defTabSz="2835820" rtl="0" eaLnBrk="1" latinLnBrk="0" hangingPunct="1">
      <a:defRPr sz="558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12" userDrawn="1">
          <p15:clr>
            <a:srgbClr val="A4A3A4"/>
          </p15:clr>
        </p15:guide>
        <p15:guide id="2" pos="10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C9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347" autoAdjust="0"/>
    <p:restoredTop sz="94662"/>
  </p:normalViewPr>
  <p:slideViewPr>
    <p:cSldViewPr snapToGrid="0" snapToObjects="1">
      <p:cViewPr>
        <p:scale>
          <a:sx n="39" d="100"/>
          <a:sy n="39" d="100"/>
        </p:scale>
        <p:origin x="504" y="-504"/>
      </p:cViewPr>
      <p:guideLst>
        <p:guide orient="horz" pos="6912"/>
        <p:guide pos="10368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D06590-05B3-D443-B0E0-BD27522271CC}" type="datetimeFigureOut">
              <a:rPr lang="en-US" smtClean="0"/>
              <a:t>6/8/19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7CC22C-A1EE-0B4F-98F7-34745EC58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2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03328" rtl="0" eaLnBrk="1" latinLnBrk="0" hangingPunct="1">
      <a:defRPr sz="923" kern="1200">
        <a:solidFill>
          <a:schemeClr val="tx1"/>
        </a:solidFill>
        <a:latin typeface="+mn-lt"/>
        <a:ea typeface="+mn-ea"/>
        <a:cs typeface="+mn-cs"/>
      </a:defRPr>
    </a:lvl1pPr>
    <a:lvl2pPr marL="351664" algn="l" defTabSz="703328" rtl="0" eaLnBrk="1" latinLnBrk="0" hangingPunct="1">
      <a:defRPr sz="923" kern="1200">
        <a:solidFill>
          <a:schemeClr val="tx1"/>
        </a:solidFill>
        <a:latin typeface="+mn-lt"/>
        <a:ea typeface="+mn-ea"/>
        <a:cs typeface="+mn-cs"/>
      </a:defRPr>
    </a:lvl2pPr>
    <a:lvl3pPr marL="703328" algn="l" defTabSz="703328" rtl="0" eaLnBrk="1" latinLnBrk="0" hangingPunct="1">
      <a:defRPr sz="923" kern="1200">
        <a:solidFill>
          <a:schemeClr val="tx1"/>
        </a:solidFill>
        <a:latin typeface="+mn-lt"/>
        <a:ea typeface="+mn-ea"/>
        <a:cs typeface="+mn-cs"/>
      </a:defRPr>
    </a:lvl3pPr>
    <a:lvl4pPr marL="1054993" algn="l" defTabSz="703328" rtl="0" eaLnBrk="1" latinLnBrk="0" hangingPunct="1">
      <a:defRPr sz="923" kern="1200">
        <a:solidFill>
          <a:schemeClr val="tx1"/>
        </a:solidFill>
        <a:latin typeface="+mn-lt"/>
        <a:ea typeface="+mn-ea"/>
        <a:cs typeface="+mn-cs"/>
      </a:defRPr>
    </a:lvl4pPr>
    <a:lvl5pPr marL="1406657" algn="l" defTabSz="703328" rtl="0" eaLnBrk="1" latinLnBrk="0" hangingPunct="1">
      <a:defRPr sz="923" kern="1200">
        <a:solidFill>
          <a:schemeClr val="tx1"/>
        </a:solidFill>
        <a:latin typeface="+mn-lt"/>
        <a:ea typeface="+mn-ea"/>
        <a:cs typeface="+mn-cs"/>
      </a:defRPr>
    </a:lvl5pPr>
    <a:lvl6pPr marL="1758320" algn="l" defTabSz="703328" rtl="0" eaLnBrk="1" latinLnBrk="0" hangingPunct="1">
      <a:defRPr sz="923" kern="1200">
        <a:solidFill>
          <a:schemeClr val="tx1"/>
        </a:solidFill>
        <a:latin typeface="+mn-lt"/>
        <a:ea typeface="+mn-ea"/>
        <a:cs typeface="+mn-cs"/>
      </a:defRPr>
    </a:lvl6pPr>
    <a:lvl7pPr marL="2109985" algn="l" defTabSz="703328" rtl="0" eaLnBrk="1" latinLnBrk="0" hangingPunct="1">
      <a:defRPr sz="923" kern="1200">
        <a:solidFill>
          <a:schemeClr val="tx1"/>
        </a:solidFill>
        <a:latin typeface="+mn-lt"/>
        <a:ea typeface="+mn-ea"/>
        <a:cs typeface="+mn-cs"/>
      </a:defRPr>
    </a:lvl7pPr>
    <a:lvl8pPr marL="2461649" algn="l" defTabSz="703328" rtl="0" eaLnBrk="1" latinLnBrk="0" hangingPunct="1">
      <a:defRPr sz="923" kern="1200">
        <a:solidFill>
          <a:schemeClr val="tx1"/>
        </a:solidFill>
        <a:latin typeface="+mn-lt"/>
        <a:ea typeface="+mn-ea"/>
        <a:cs typeface="+mn-cs"/>
      </a:defRPr>
    </a:lvl8pPr>
    <a:lvl9pPr marL="2813314" algn="l" defTabSz="703328" rtl="0" eaLnBrk="1" latinLnBrk="0" hangingPunct="1">
      <a:defRPr sz="9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4425" y="1143000"/>
            <a:ext cx="46291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CC22C-A1EE-0B4F-98F7-34745EC58B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845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3591562"/>
            <a:ext cx="27980640" cy="7640320"/>
          </a:xfrm>
        </p:spPr>
        <p:txBody>
          <a:bodyPr anchor="b"/>
          <a:lstStyle>
            <a:lvl1pPr algn="ctr">
              <a:defRPr sz="19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11526522"/>
            <a:ext cx="24688800" cy="5298438"/>
          </a:xfrm>
        </p:spPr>
        <p:txBody>
          <a:bodyPr/>
          <a:lstStyle>
            <a:lvl1pPr marL="0" indent="0" algn="ctr">
              <a:buNone/>
              <a:defRPr sz="7680"/>
            </a:lvl1pPr>
            <a:lvl2pPr marL="1463040" indent="0" algn="ctr">
              <a:buNone/>
              <a:defRPr sz="6400"/>
            </a:lvl2pPr>
            <a:lvl3pPr marL="2926080" indent="0" algn="ctr">
              <a:buNone/>
              <a:defRPr sz="5760"/>
            </a:lvl3pPr>
            <a:lvl4pPr marL="4389120" indent="0" algn="ctr">
              <a:buNone/>
              <a:defRPr sz="5120"/>
            </a:lvl4pPr>
            <a:lvl5pPr marL="5852160" indent="0" algn="ctr">
              <a:buNone/>
              <a:defRPr sz="5120"/>
            </a:lvl5pPr>
            <a:lvl6pPr marL="7315200" indent="0" algn="ctr">
              <a:buNone/>
              <a:defRPr sz="5120"/>
            </a:lvl6pPr>
            <a:lvl7pPr marL="8778240" indent="0" algn="ctr">
              <a:buNone/>
              <a:defRPr sz="5120"/>
            </a:lvl7pPr>
            <a:lvl8pPr marL="10241280" indent="0" algn="ctr">
              <a:buNone/>
              <a:defRPr sz="5120"/>
            </a:lvl8pPr>
            <a:lvl9pPr marL="11704320" indent="0" algn="ctr">
              <a:buNone/>
              <a:defRPr sz="51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567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343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1168400"/>
            <a:ext cx="7098030" cy="185978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1168400"/>
            <a:ext cx="20882610" cy="1859788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050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458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5471167"/>
            <a:ext cx="28392120" cy="9128758"/>
          </a:xfrm>
        </p:spPr>
        <p:txBody>
          <a:bodyPr anchor="b"/>
          <a:lstStyle>
            <a:lvl1pPr>
              <a:defRPr sz="19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14686287"/>
            <a:ext cx="28392120" cy="4800598"/>
          </a:xfrm>
        </p:spPr>
        <p:txBody>
          <a:bodyPr/>
          <a:lstStyle>
            <a:lvl1pPr marL="0" indent="0">
              <a:buNone/>
              <a:defRPr sz="7680">
                <a:solidFill>
                  <a:schemeClr val="tx1"/>
                </a:solidFill>
              </a:defRPr>
            </a:lvl1pPr>
            <a:lvl2pPr marL="146304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2pPr>
            <a:lvl3pPr marL="29260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3pPr>
            <a:lvl4pPr marL="43891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4pPr>
            <a:lvl5pPr marL="585216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5pPr>
            <a:lvl6pPr marL="731520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6pPr>
            <a:lvl7pPr marL="877824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7pPr>
            <a:lvl8pPr marL="1024128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8pPr>
            <a:lvl9pPr marL="11704320" indent="0">
              <a:buNone/>
              <a:defRPr sz="5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06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5842000"/>
            <a:ext cx="13990320" cy="139242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5842000"/>
            <a:ext cx="13990320" cy="139242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20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168405"/>
            <a:ext cx="28392120" cy="42418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5379722"/>
            <a:ext cx="13926024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8016240"/>
            <a:ext cx="13926024" cy="117906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5379722"/>
            <a:ext cx="13994608" cy="2636518"/>
          </a:xfrm>
        </p:spPr>
        <p:txBody>
          <a:bodyPr anchor="b"/>
          <a:lstStyle>
            <a:lvl1pPr marL="0" indent="0">
              <a:buNone/>
              <a:defRPr sz="7680" b="1"/>
            </a:lvl1pPr>
            <a:lvl2pPr marL="1463040" indent="0">
              <a:buNone/>
              <a:defRPr sz="6400" b="1"/>
            </a:lvl2pPr>
            <a:lvl3pPr marL="2926080" indent="0">
              <a:buNone/>
              <a:defRPr sz="5760" b="1"/>
            </a:lvl3pPr>
            <a:lvl4pPr marL="4389120" indent="0">
              <a:buNone/>
              <a:defRPr sz="5120" b="1"/>
            </a:lvl4pPr>
            <a:lvl5pPr marL="5852160" indent="0">
              <a:buNone/>
              <a:defRPr sz="5120" b="1"/>
            </a:lvl5pPr>
            <a:lvl6pPr marL="7315200" indent="0">
              <a:buNone/>
              <a:defRPr sz="5120" b="1"/>
            </a:lvl6pPr>
            <a:lvl7pPr marL="8778240" indent="0">
              <a:buNone/>
              <a:defRPr sz="5120" b="1"/>
            </a:lvl7pPr>
            <a:lvl8pPr marL="10241280" indent="0">
              <a:buNone/>
              <a:defRPr sz="5120" b="1"/>
            </a:lvl8pPr>
            <a:lvl9pPr marL="11704320" indent="0">
              <a:buNone/>
              <a:defRPr sz="512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8016240"/>
            <a:ext cx="13994608" cy="117906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1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51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21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3159765"/>
            <a:ext cx="16664940" cy="15595600"/>
          </a:xfrm>
        </p:spPr>
        <p:txBody>
          <a:bodyPr/>
          <a:lstStyle>
            <a:lvl1pPr>
              <a:defRPr sz="10240"/>
            </a:lvl1pPr>
            <a:lvl2pPr>
              <a:defRPr sz="8960"/>
            </a:lvl2pPr>
            <a:lvl3pPr>
              <a:defRPr sz="768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94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1463040"/>
            <a:ext cx="10617041" cy="5120640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3159765"/>
            <a:ext cx="16664940" cy="15595600"/>
          </a:xfrm>
        </p:spPr>
        <p:txBody>
          <a:bodyPr anchor="t"/>
          <a:lstStyle>
            <a:lvl1pPr marL="0" indent="0">
              <a:buNone/>
              <a:defRPr sz="10240"/>
            </a:lvl1pPr>
            <a:lvl2pPr marL="1463040" indent="0">
              <a:buNone/>
              <a:defRPr sz="8960"/>
            </a:lvl2pPr>
            <a:lvl3pPr marL="2926080" indent="0">
              <a:buNone/>
              <a:defRPr sz="7680"/>
            </a:lvl3pPr>
            <a:lvl4pPr marL="4389120" indent="0">
              <a:buNone/>
              <a:defRPr sz="6400"/>
            </a:lvl4pPr>
            <a:lvl5pPr marL="5852160" indent="0">
              <a:buNone/>
              <a:defRPr sz="6400"/>
            </a:lvl5pPr>
            <a:lvl6pPr marL="7315200" indent="0">
              <a:buNone/>
              <a:defRPr sz="6400"/>
            </a:lvl6pPr>
            <a:lvl7pPr marL="8778240" indent="0">
              <a:buNone/>
              <a:defRPr sz="6400"/>
            </a:lvl7pPr>
            <a:lvl8pPr marL="10241280" indent="0">
              <a:buNone/>
              <a:defRPr sz="6400"/>
            </a:lvl8pPr>
            <a:lvl9pPr marL="11704320" indent="0">
              <a:buNone/>
              <a:defRPr sz="6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6583680"/>
            <a:ext cx="10617041" cy="12197082"/>
          </a:xfrm>
        </p:spPr>
        <p:txBody>
          <a:bodyPr/>
          <a:lstStyle>
            <a:lvl1pPr marL="0" indent="0">
              <a:buNone/>
              <a:defRPr sz="5120"/>
            </a:lvl1pPr>
            <a:lvl2pPr marL="1463040" indent="0">
              <a:buNone/>
              <a:defRPr sz="4480"/>
            </a:lvl2pPr>
            <a:lvl3pPr marL="2926080" indent="0">
              <a:buNone/>
              <a:defRPr sz="3840"/>
            </a:lvl3pPr>
            <a:lvl4pPr marL="4389120" indent="0">
              <a:buNone/>
              <a:defRPr sz="3200"/>
            </a:lvl4pPr>
            <a:lvl5pPr marL="5852160" indent="0">
              <a:buNone/>
              <a:defRPr sz="3200"/>
            </a:lvl5pPr>
            <a:lvl6pPr marL="7315200" indent="0">
              <a:buNone/>
              <a:defRPr sz="3200"/>
            </a:lvl6pPr>
            <a:lvl7pPr marL="8778240" indent="0">
              <a:buNone/>
              <a:defRPr sz="3200"/>
            </a:lvl7pPr>
            <a:lvl8pPr marL="10241280" indent="0">
              <a:buNone/>
              <a:defRPr sz="3200"/>
            </a:lvl8pPr>
            <a:lvl9pPr marL="11704320" indent="0">
              <a:buNone/>
              <a:defRPr sz="3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BE8D5-BF98-1F4F-A43A-6FEDDCEE5F10}" type="datetimeFigureOut">
              <a:rPr lang="en-US" smtClean="0"/>
              <a:t>6/8/19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532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1168405"/>
            <a:ext cx="28392120" cy="4241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5842000"/>
            <a:ext cx="28392120" cy="13924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4BE8D5-BF98-1F4F-A43A-6FEDDCEE5F10}" type="datetimeFigureOut">
              <a:rPr lang="en-US" smtClean="0"/>
              <a:t>6/8/19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20340325"/>
            <a:ext cx="1110996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20340325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C2897-4023-3645-A08B-00B32BAC1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259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2926080" rtl="0" eaLnBrk="1" latinLnBrk="0" hangingPunct="1">
        <a:lnSpc>
          <a:spcPct val="90000"/>
        </a:lnSpc>
        <a:spcBef>
          <a:spcPct val="0"/>
        </a:spcBef>
        <a:buNone/>
        <a:defRPr sz="140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31520" indent="-731520" algn="l" defTabSz="2926080" rtl="0" eaLnBrk="1" latinLnBrk="0" hangingPunct="1">
        <a:lnSpc>
          <a:spcPct val="90000"/>
        </a:lnSpc>
        <a:spcBef>
          <a:spcPts val="3200"/>
        </a:spcBef>
        <a:buFont typeface="Arial" panose="020B0604020202020204" pitchFamily="34" charset="0"/>
        <a:buChar char="•"/>
        <a:defRPr sz="896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3pPr>
      <a:lvl4pPr marL="51206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804672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950976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2435840" indent="-731520" algn="l" defTabSz="292608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1pPr>
      <a:lvl2pPr marL="14630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2pPr>
      <a:lvl3pPr marL="29260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3pPr>
      <a:lvl4pPr marL="43891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4pPr>
      <a:lvl5pPr marL="585216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5pPr>
      <a:lvl6pPr marL="731520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877824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1024128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8pPr>
      <a:lvl9pPr marL="11704320" algn="l" defTabSz="2926080" rtl="0" eaLnBrk="1" latinLnBrk="0" hangingPunct="1">
        <a:defRPr sz="5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tiff"/><Relationship Id="rId10" Type="http://schemas.openxmlformats.org/officeDocument/2006/relationships/image" Target="../media/image8.tiff"/><Relationship Id="rId4" Type="http://schemas.openxmlformats.org/officeDocument/2006/relationships/image" Target="../media/image2.emf"/><Relationship Id="rId9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964B734-5E23-C049-A889-F884AEBD3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0" y="4072629"/>
            <a:ext cx="6342382" cy="513574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81FA909-FAC9-F245-8CE3-E0454F4E8108}"/>
              </a:ext>
            </a:extLst>
          </p:cNvPr>
          <p:cNvSpPr txBox="1"/>
          <p:nvPr/>
        </p:nvSpPr>
        <p:spPr>
          <a:xfrm>
            <a:off x="19696491" y="12406400"/>
            <a:ext cx="13221909" cy="9539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3A4D75-0582-2D49-B381-17CCFEA245F7}"/>
              </a:ext>
            </a:extLst>
          </p:cNvPr>
          <p:cNvSpPr txBox="1"/>
          <p:nvPr/>
        </p:nvSpPr>
        <p:spPr>
          <a:xfrm>
            <a:off x="0" y="17048200"/>
            <a:ext cx="10972799" cy="2743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EE0AB1A-7141-A748-A367-CC37E7C17B79}"/>
              </a:ext>
            </a:extLst>
          </p:cNvPr>
          <p:cNvSpPr txBox="1"/>
          <p:nvPr/>
        </p:nvSpPr>
        <p:spPr>
          <a:xfrm>
            <a:off x="19696494" y="7856680"/>
            <a:ext cx="13221905" cy="3183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-41748"/>
            <a:ext cx="32918400" cy="309325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270" y="55381"/>
            <a:ext cx="209470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Time-of-Flight Coding Function Optimization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9696494" y="11672443"/>
            <a:ext cx="13221909" cy="733957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1" b="1" dirty="0"/>
              <a:t>  3. RESULTS </a:t>
            </a:r>
            <a:r>
              <a:rPr lang="en-US" sz="4001" dirty="0"/>
              <a:t>and</a:t>
            </a:r>
            <a:r>
              <a:rPr lang="en-US" sz="4001" b="1" dirty="0"/>
              <a:t> DISCUSSION</a:t>
            </a:r>
          </a:p>
        </p:txBody>
      </p:sp>
      <p:pic>
        <p:nvPicPr>
          <p:cNvPr id="9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955"/>
          <a:stretch>
            <a:fillRect/>
          </a:stretch>
        </p:blipFill>
        <p:spPr bwMode="auto">
          <a:xfrm>
            <a:off x="29916739" y="115601"/>
            <a:ext cx="2801139" cy="2778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 algn="ctr">
                <a:solidFill>
                  <a:srgbClr val="21212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F4EFDB"/>
                  </a:outerShdw>
                </a:effectLst>
              </a14:hiddenEffects>
            </a:ext>
          </a:extLst>
        </p:spPr>
      </p:pic>
      <p:sp>
        <p:nvSpPr>
          <p:cNvPr id="98" name="Rectangle 97"/>
          <p:cNvSpPr/>
          <p:nvPr/>
        </p:nvSpPr>
        <p:spPr>
          <a:xfrm>
            <a:off x="-40733" y="3049885"/>
            <a:ext cx="10999019" cy="73395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1" dirty="0"/>
              <a:t>    </a:t>
            </a:r>
            <a:r>
              <a:rPr lang="en-US" sz="4001" b="1" dirty="0"/>
              <a:t>BACKGROUND </a:t>
            </a:r>
            <a:r>
              <a:rPr lang="en-US" sz="3600" dirty="0"/>
              <a:t>and</a:t>
            </a:r>
            <a:r>
              <a:rPr lang="en-US" sz="4001" dirty="0"/>
              <a:t> </a:t>
            </a:r>
            <a:r>
              <a:rPr lang="en-US" sz="4001" b="1" dirty="0"/>
              <a:t>MOTIVATION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0" y="16251863"/>
            <a:ext cx="10972800" cy="733956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1" b="1" dirty="0"/>
              <a:t>    1. DATASET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10958286" y="3049885"/>
            <a:ext cx="21960114" cy="733956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1" b="1" dirty="0"/>
              <a:t>    2. ARCHITECTURES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-40733" y="19804340"/>
            <a:ext cx="11013532" cy="72020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1" dirty="0"/>
              <a:t>    </a:t>
            </a:r>
            <a:r>
              <a:rPr lang="en-US" sz="4001" b="1" dirty="0"/>
              <a:t>FUTURE WORK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98F1328-0EA3-004F-A5D2-C3369A01B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31996" y="-46736"/>
            <a:ext cx="6315294" cy="172078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6B9C19B-018B-7F4B-9A72-1628AC9AA7B4}"/>
              </a:ext>
            </a:extLst>
          </p:cNvPr>
          <p:cNvSpPr txBox="1"/>
          <p:nvPr/>
        </p:nvSpPr>
        <p:spPr>
          <a:xfrm>
            <a:off x="-40733" y="1458962"/>
            <a:ext cx="185065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Jonas Messner, Nicholas Gaudio, </a:t>
            </a:r>
            <a:r>
              <a:rPr lang="en-US" sz="3200" dirty="0"/>
              <a:t>{</a:t>
            </a:r>
            <a:r>
              <a:rPr lang="en-US" sz="3200" dirty="0" err="1"/>
              <a:t>messnerj</a:t>
            </a:r>
            <a:r>
              <a:rPr lang="en-US" sz="3200" dirty="0"/>
              <a:t>, </a:t>
            </a:r>
            <a:r>
              <a:rPr lang="en-US" sz="3200" dirty="0" err="1"/>
              <a:t>nsgaudio</a:t>
            </a:r>
            <a:r>
              <a:rPr lang="en-US" sz="3200" dirty="0"/>
              <a:t>}@stanford.edu</a:t>
            </a:r>
          </a:p>
          <a:p>
            <a:r>
              <a:rPr lang="en-US" sz="3200" dirty="0"/>
              <a:t>Department of Electrical Engineering, Stanford University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514" y="3730530"/>
            <a:ext cx="1092925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Continuous-Wave Time-of-Flight System Overview</a:t>
            </a:r>
          </a:p>
        </p:txBody>
      </p:sp>
      <p:pic>
        <p:nvPicPr>
          <p:cNvPr id="20" name="Picture 2" descr="Image result for stanford computer scien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5702" y="1665165"/>
            <a:ext cx="5891123" cy="11415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5A36C3F-3A97-7D4C-8204-509AC4108C25}"/>
              </a:ext>
            </a:extLst>
          </p:cNvPr>
          <p:cNvSpPr txBox="1"/>
          <p:nvPr/>
        </p:nvSpPr>
        <p:spPr>
          <a:xfrm>
            <a:off x="11241331" y="3780242"/>
            <a:ext cx="8610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Siamese (non-weight sharing) CNN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FC7F421-E37D-6443-BA51-D3FA6E6318F7}"/>
              </a:ext>
            </a:extLst>
          </p:cNvPr>
          <p:cNvSpPr/>
          <p:nvPr/>
        </p:nvSpPr>
        <p:spPr>
          <a:xfrm>
            <a:off x="10972798" y="19621289"/>
            <a:ext cx="8723690" cy="72876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1" dirty="0"/>
              <a:t>    </a:t>
            </a:r>
            <a:r>
              <a:rPr lang="en-US" sz="4001" b="1" dirty="0"/>
              <a:t>REFERENCES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F669BE-8609-D64C-99DB-772CC479F484}"/>
              </a:ext>
            </a:extLst>
          </p:cNvPr>
          <p:cNvSpPr txBox="1"/>
          <p:nvPr/>
        </p:nvSpPr>
        <p:spPr>
          <a:xfrm>
            <a:off x="10972798" y="20346328"/>
            <a:ext cx="8723690" cy="1592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50" dirty="0"/>
              <a:t>[1] R. </a:t>
            </a:r>
            <a:r>
              <a:rPr lang="en-US" sz="650" dirty="0" err="1"/>
              <a:t>Ferriere</a:t>
            </a:r>
            <a:r>
              <a:rPr lang="en-US" sz="650" dirty="0"/>
              <a:t>, J. </a:t>
            </a:r>
            <a:r>
              <a:rPr lang="en-US" sz="650" dirty="0" err="1"/>
              <a:t>Cussey</a:t>
            </a:r>
            <a:r>
              <a:rPr lang="en-US" sz="650" dirty="0"/>
              <a:t>, and J. Dudley. Time-of-flight range detection using low-frequency intensity modulation of a </a:t>
            </a:r>
            <a:r>
              <a:rPr lang="en-US" sz="650" dirty="0" err="1"/>
              <a:t>cw</a:t>
            </a:r>
            <a:r>
              <a:rPr lang="en-US" sz="650" dirty="0"/>
              <a:t> laser diode: Application to fiber length measurement. Optical Engineering - OPT ENG, 47, 09 2008.</a:t>
            </a:r>
          </a:p>
          <a:p>
            <a:r>
              <a:rPr lang="en-US" sz="650" dirty="0"/>
              <a:t>[2] R. </a:t>
            </a:r>
            <a:r>
              <a:rPr lang="en-US" sz="650" dirty="0" err="1"/>
              <a:t>Grootjans</a:t>
            </a:r>
            <a:r>
              <a:rPr lang="en-US" sz="650" dirty="0"/>
              <a:t>, W. van der </a:t>
            </a:r>
            <a:r>
              <a:rPr lang="en-US" sz="650" dirty="0" err="1"/>
              <a:t>Tempel</a:t>
            </a:r>
            <a:r>
              <a:rPr lang="en-US" sz="650" dirty="0"/>
              <a:t>, D. Van, C. De </a:t>
            </a:r>
            <a:r>
              <a:rPr lang="en-US" sz="650" dirty="0" err="1"/>
              <a:t>Tandt</a:t>
            </a:r>
            <a:r>
              <a:rPr lang="en-US" sz="650" dirty="0"/>
              <a:t>, and M. </a:t>
            </a:r>
            <a:r>
              <a:rPr lang="en-US" sz="650" dirty="0" err="1"/>
              <a:t>Kuijk</a:t>
            </a:r>
            <a:r>
              <a:rPr lang="en-US" sz="650" dirty="0"/>
              <a:t>. Improved modulation techniques for time-of-flight ranging cameras using pseudo random binary sequences. Proc. IEEE LEOS Benelux Chapter, 2006.</a:t>
            </a:r>
          </a:p>
          <a:p>
            <a:r>
              <a:rPr lang="en-US" sz="650" dirty="0"/>
              <a:t>[3] M. Gupta, A. </a:t>
            </a:r>
            <a:r>
              <a:rPr lang="en-US" sz="650" dirty="0" err="1"/>
              <a:t>Velten</a:t>
            </a:r>
            <a:r>
              <a:rPr lang="en-US" sz="650" dirty="0"/>
              <a:t>, S. K. </a:t>
            </a:r>
            <a:r>
              <a:rPr lang="en-US" sz="650" dirty="0" err="1"/>
              <a:t>Nayar</a:t>
            </a:r>
            <a:r>
              <a:rPr lang="en-US" sz="650" dirty="0"/>
              <a:t>, and E. </a:t>
            </a:r>
            <a:r>
              <a:rPr lang="en-US" sz="650" dirty="0" err="1"/>
              <a:t>Breitbach</a:t>
            </a:r>
            <a:r>
              <a:rPr lang="en-US" sz="650" dirty="0"/>
              <a:t>. What are optimal coding functions for time-of-flight imaging? ACM Trans. Graph., 37(2):13:1–13:18, Feb. 2018.</a:t>
            </a:r>
          </a:p>
          <a:p>
            <a:r>
              <a:rPr lang="en-US" sz="650" dirty="0"/>
              <a:t>[4] F. Gutierrez-Barragan, S. A. Reza, A. </a:t>
            </a:r>
            <a:r>
              <a:rPr lang="en-US" sz="650" dirty="0" err="1"/>
              <a:t>Velten</a:t>
            </a:r>
            <a:r>
              <a:rPr lang="en-US" sz="650" dirty="0"/>
              <a:t>, and M. Gupta. Practical coding function design for time-of-flight imaging. To appear in CVPR 2019, 2019.</a:t>
            </a:r>
          </a:p>
          <a:p>
            <a:r>
              <a:rPr lang="en-US" sz="650" dirty="0"/>
              <a:t>[5] B. Hariharan, P. A. Arbelaez, R. B. </a:t>
            </a:r>
            <a:r>
              <a:rPr lang="en-US" sz="650" dirty="0" err="1"/>
              <a:t>Girshick</a:t>
            </a:r>
            <a:r>
              <a:rPr lang="en-US" sz="650" dirty="0"/>
              <a:t>, and J. Malik. </a:t>
            </a:r>
            <a:r>
              <a:rPr lang="en-US" sz="650" dirty="0" err="1"/>
              <a:t>Hypercolumns</a:t>
            </a:r>
            <a:r>
              <a:rPr lang="en-US" sz="650" dirty="0"/>
              <a:t> for object segmentation and fine-grained localization. </a:t>
            </a:r>
            <a:r>
              <a:rPr lang="en-US" sz="650" dirty="0" err="1"/>
              <a:t>CoRR</a:t>
            </a:r>
            <a:r>
              <a:rPr lang="en-US" sz="650" dirty="0"/>
              <a:t>, abs/1411.5752, 2014.</a:t>
            </a:r>
          </a:p>
          <a:p>
            <a:r>
              <a:rPr lang="en-US" sz="650" dirty="0"/>
              <a:t>[6] A. Kolb, E. Barth, R. Koch, and R. Larsen. Time-of-flight cameras in computer graphics. Computer Graphics Forum, 29(1):141–159, 2010.</a:t>
            </a:r>
          </a:p>
          <a:p>
            <a:r>
              <a:rPr lang="en-US" sz="650" dirty="0"/>
              <a:t>[7] R. Lange. 3D Time-of-Flight Distance Measurement with Custom Solid-State Image Sensors in CMOS/CCD-Technology. PhD thesis, University Siegen, 2000.</a:t>
            </a:r>
          </a:p>
          <a:p>
            <a:r>
              <a:rPr lang="en-US" sz="650" dirty="0"/>
              <a:t>[8] P. Liu and E. Y. Lam. Image reconstruction using deep learning. </a:t>
            </a:r>
            <a:r>
              <a:rPr lang="en-US" sz="650" dirty="0" err="1"/>
              <a:t>CoRR</a:t>
            </a:r>
            <a:r>
              <a:rPr lang="en-US" sz="650" dirty="0"/>
              <a:t>, abs/1809.10410, 2018.</a:t>
            </a:r>
          </a:p>
          <a:p>
            <a:r>
              <a:rPr lang="en-US" sz="650" dirty="0"/>
              <a:t>[9] P. K. Nathan Silberman, Derek </a:t>
            </a:r>
            <a:r>
              <a:rPr lang="en-US" sz="650" dirty="0" err="1"/>
              <a:t>Hoiem</a:t>
            </a:r>
            <a:r>
              <a:rPr lang="en-US" sz="650" dirty="0"/>
              <a:t> and R. Fergus. Indoor segmentation and support inference from </a:t>
            </a:r>
            <a:r>
              <a:rPr lang="en-US" sz="650" dirty="0" err="1"/>
              <a:t>rgbd</a:t>
            </a:r>
            <a:r>
              <a:rPr lang="en-US" sz="650" dirty="0"/>
              <a:t> images. In ECCV, 2012.</a:t>
            </a:r>
          </a:p>
          <a:p>
            <a:r>
              <a:rPr lang="en-US" sz="650" dirty="0"/>
              <a:t>[10] A. </a:t>
            </a:r>
            <a:r>
              <a:rPr lang="en-US" sz="650" dirty="0" err="1"/>
              <a:t>Paszke</a:t>
            </a:r>
            <a:r>
              <a:rPr lang="en-US" sz="650" dirty="0"/>
              <a:t>, S. Gross, S. </a:t>
            </a:r>
            <a:r>
              <a:rPr lang="en-US" sz="650" dirty="0" err="1"/>
              <a:t>Chintala</a:t>
            </a:r>
            <a:r>
              <a:rPr lang="en-US" sz="650" dirty="0"/>
              <a:t>, G. </a:t>
            </a:r>
            <a:r>
              <a:rPr lang="en-US" sz="650" dirty="0" err="1"/>
              <a:t>Chanan</a:t>
            </a:r>
            <a:r>
              <a:rPr lang="en-US" sz="650" dirty="0"/>
              <a:t>, E. Yang, Z. DeVito, Z. Lin, A. </a:t>
            </a:r>
            <a:r>
              <a:rPr lang="en-US" sz="650" dirty="0" err="1"/>
              <a:t>Desmaison</a:t>
            </a:r>
            <a:r>
              <a:rPr lang="en-US" sz="650" dirty="0"/>
              <a:t>, L. </a:t>
            </a:r>
            <a:r>
              <a:rPr lang="en-US" sz="650" dirty="0" err="1"/>
              <a:t>Antiga</a:t>
            </a:r>
            <a:r>
              <a:rPr lang="en-US" sz="650" dirty="0"/>
              <a:t>, and A. </a:t>
            </a:r>
            <a:r>
              <a:rPr lang="en-US" sz="650" dirty="0" err="1"/>
              <a:t>Lerer</a:t>
            </a:r>
            <a:r>
              <a:rPr lang="en-US" sz="650" dirty="0"/>
              <a:t>. Automatic differentiation in </a:t>
            </a:r>
            <a:r>
              <a:rPr lang="en-US" sz="650" dirty="0" err="1"/>
              <a:t>PyTorch</a:t>
            </a:r>
            <a:r>
              <a:rPr lang="en-US" sz="650" dirty="0"/>
              <a:t>. In NIPS </a:t>
            </a:r>
            <a:r>
              <a:rPr lang="en-US" sz="650" dirty="0" err="1"/>
              <a:t>Autodiff</a:t>
            </a:r>
            <a:r>
              <a:rPr lang="en-US" sz="650" dirty="0"/>
              <a:t> Workshop, 2017.</a:t>
            </a:r>
          </a:p>
          <a:p>
            <a:r>
              <a:rPr lang="en-US" sz="650" dirty="0"/>
              <a:t>[11] A. Payne, A. A Dorrington, and M. Cree. Illumination waveform optimization for time-of-flight range imaging cameras. Proceedings of SPIE - The International Society for Optical Engineering, 8085, 06 2011.</a:t>
            </a:r>
          </a:p>
          <a:p>
            <a:r>
              <a:rPr lang="en-US" sz="650" dirty="0"/>
              <a:t>[12] M. </a:t>
            </a:r>
            <a:r>
              <a:rPr lang="en-US" sz="650" dirty="0" err="1"/>
              <a:t>Ravanelli</a:t>
            </a:r>
            <a:r>
              <a:rPr lang="en-US" sz="650" dirty="0"/>
              <a:t> and Y. </a:t>
            </a:r>
            <a:r>
              <a:rPr lang="en-US" sz="650" dirty="0" err="1"/>
              <a:t>Bengio</a:t>
            </a:r>
            <a:r>
              <a:rPr lang="en-US" sz="650" dirty="0"/>
              <a:t>. Speaker recognition from raw waveform with </a:t>
            </a:r>
            <a:r>
              <a:rPr lang="en-US" sz="650" dirty="0" err="1"/>
              <a:t>sincnet</a:t>
            </a:r>
            <a:r>
              <a:rPr lang="en-US" sz="650" dirty="0"/>
              <a:t>. In 2018 IEEE Spoken Language Technology Workshop, SLT 2018, Athens, Greece, December 18-21, 2018, pages 1021–1028, 2018.</a:t>
            </a:r>
          </a:p>
          <a:p>
            <a:r>
              <a:rPr lang="en-US" sz="650" dirty="0"/>
              <a:t>[13] O. </a:t>
            </a:r>
            <a:r>
              <a:rPr lang="en-US" sz="650" dirty="0" err="1"/>
              <a:t>Ronneberger</a:t>
            </a:r>
            <a:r>
              <a:rPr lang="en-US" sz="650" dirty="0"/>
              <a:t>, P. Fischer, and T. </a:t>
            </a:r>
            <a:r>
              <a:rPr lang="en-US" sz="650" dirty="0" err="1"/>
              <a:t>Brox</a:t>
            </a:r>
            <a:r>
              <a:rPr lang="en-US" sz="650" dirty="0"/>
              <a:t>. U-net: Convolutional networks for biomedical image segmentation. </a:t>
            </a:r>
            <a:r>
              <a:rPr lang="en-US" sz="650" dirty="0" err="1"/>
              <a:t>CoRR</a:t>
            </a:r>
            <a:r>
              <a:rPr lang="en-US" sz="650" dirty="0"/>
              <a:t>, abs/1505.04597, 2015.</a:t>
            </a:r>
          </a:p>
          <a:p>
            <a:r>
              <a:rPr lang="en-US" sz="650" dirty="0"/>
              <a:t>[14] M. </a:t>
            </a:r>
            <a:r>
              <a:rPr lang="en-US" sz="650" dirty="0" err="1"/>
              <a:t>Seyedhosseini</a:t>
            </a:r>
            <a:r>
              <a:rPr lang="en-US" sz="650" dirty="0"/>
              <a:t>, M. </a:t>
            </a:r>
            <a:r>
              <a:rPr lang="en-US" sz="650" dirty="0" err="1"/>
              <a:t>Sajjadi</a:t>
            </a:r>
            <a:r>
              <a:rPr lang="en-US" sz="650" dirty="0"/>
              <a:t>, and T. </a:t>
            </a:r>
            <a:r>
              <a:rPr lang="en-US" sz="650" dirty="0" err="1"/>
              <a:t>Tasdizen</a:t>
            </a:r>
            <a:r>
              <a:rPr lang="en-US" sz="650" dirty="0"/>
              <a:t>. Image segmentation with cascaded hierarchical models and </a:t>
            </a:r>
            <a:r>
              <a:rPr lang="en-US" sz="650" dirty="0" err="1"/>
              <a:t>logisticdisjunctive</a:t>
            </a:r>
            <a:r>
              <a:rPr lang="en-US" sz="650" dirty="0"/>
              <a:t> normal networks. In 2013 IEEE International Conference on Computer Vision, pages 2168–2175, Dec 2013.</a:t>
            </a:r>
          </a:p>
          <a:p>
            <a:r>
              <a:rPr lang="en-US" sz="650" dirty="0"/>
              <a:t>[15] E. </a:t>
            </a:r>
            <a:r>
              <a:rPr lang="en-US" sz="650" dirty="0" err="1"/>
              <a:t>Shelhamer</a:t>
            </a:r>
            <a:r>
              <a:rPr lang="en-US" sz="650" dirty="0"/>
              <a:t>, J. Long, and T. Darrell. Fully convolutional networks for semantic segmentation. </a:t>
            </a:r>
            <a:r>
              <a:rPr lang="en-US" sz="650" dirty="0" err="1"/>
              <a:t>CoRR</a:t>
            </a:r>
            <a:r>
              <a:rPr lang="en-US" sz="650" dirty="0"/>
              <a:t>, abs/1605.06211, 2016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7A48D69-A2A6-A741-AD1F-38754ADB5136}"/>
              </a:ext>
            </a:extLst>
          </p:cNvPr>
          <p:cNvSpPr txBox="1"/>
          <p:nvPr/>
        </p:nvSpPr>
        <p:spPr>
          <a:xfrm>
            <a:off x="1" y="17029894"/>
            <a:ext cx="109728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700" dirty="0"/>
              <a:t>SBHAR dataset of 6 activities and 6 postural transitions from the Galaxy SII</a:t>
            </a:r>
          </a:p>
          <a:p>
            <a:pPr marL="457200" indent="-457200">
              <a:buFont typeface="Arial"/>
              <a:buChar char="•"/>
            </a:pPr>
            <a:r>
              <a:rPr lang="en-US" sz="2700" dirty="0"/>
              <a:t>3-axial linear acceleration and 3-axial angular velocities traces at 50 Hz</a:t>
            </a:r>
          </a:p>
          <a:p>
            <a:pPr marL="457200" indent="-457200">
              <a:buFont typeface="Arial"/>
              <a:buChar char="•"/>
            </a:pPr>
            <a:r>
              <a:rPr lang="en-US" sz="2700" dirty="0"/>
              <a:t>Augmented to 3,640 examples with no feature selection (beyond FFT)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4C5E8C-5AB9-4E4A-95E9-BCBC172F3A20}"/>
              </a:ext>
            </a:extLst>
          </p:cNvPr>
          <p:cNvSpPr txBox="1"/>
          <p:nvPr/>
        </p:nvSpPr>
        <p:spPr>
          <a:xfrm>
            <a:off x="0" y="20548644"/>
            <a:ext cx="1094377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700" dirty="0"/>
              <a:t>Model </a:t>
            </a:r>
            <a:r>
              <a:rPr lang="en-US" sz="2700" dirty="0" err="1"/>
              <a:t>ensembling</a:t>
            </a:r>
            <a:r>
              <a:rPr lang="en-US" sz="2700" dirty="0"/>
              <a:t> using data representations from sequence models</a:t>
            </a:r>
          </a:p>
          <a:p>
            <a:pPr marL="457200" indent="-457200">
              <a:buFont typeface="Arial"/>
              <a:buChar char="•"/>
            </a:pPr>
            <a:r>
              <a:rPr lang="en-US" sz="2700" dirty="0"/>
              <a:t>Implement the model on a smartphone for real-time inference</a:t>
            </a:r>
          </a:p>
          <a:p>
            <a:pPr marL="457200" indent="-457200">
              <a:buFont typeface="Arial"/>
              <a:buChar char="•"/>
            </a:pPr>
            <a:r>
              <a:rPr lang="en-US" sz="2700" dirty="0"/>
              <a:t>Incorporate frequency and phase traces into the sequence model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ECC7FC5-8FC0-D44C-8275-7732E6DD501D}"/>
              </a:ext>
            </a:extLst>
          </p:cNvPr>
          <p:cNvSpPr txBox="1"/>
          <p:nvPr/>
        </p:nvSpPr>
        <p:spPr>
          <a:xfrm>
            <a:off x="20018862" y="6042926"/>
            <a:ext cx="109728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u="sng" dirty="0"/>
              <a:t>Sequence (LSTM) Model</a:t>
            </a:r>
          </a:p>
          <a:p>
            <a:pPr marL="457200" indent="-457200">
              <a:buFont typeface="Arial"/>
              <a:buChar char="•"/>
            </a:pPr>
            <a:r>
              <a:rPr lang="en-US" sz="2700" dirty="0"/>
              <a:t>Takes time traces as input (6 channels of variable length)</a:t>
            </a:r>
          </a:p>
          <a:p>
            <a:pPr marL="457200" indent="-457200">
              <a:buFont typeface="Arial"/>
              <a:buChar char="•"/>
            </a:pPr>
            <a:r>
              <a:rPr lang="en-US" sz="2700" dirty="0"/>
              <a:t>Two LSTM layers (128 to 32 output channels)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16155F2-2B9E-7A4F-97C9-92F036F9FE4C}"/>
              </a:ext>
            </a:extLst>
          </p:cNvPr>
          <p:cNvSpPr txBox="1"/>
          <p:nvPr/>
        </p:nvSpPr>
        <p:spPr>
          <a:xfrm>
            <a:off x="20018862" y="3758834"/>
            <a:ext cx="1289953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u="sng" dirty="0"/>
              <a:t>Siamese (non-weight sharing) CNN</a:t>
            </a:r>
          </a:p>
          <a:p>
            <a:pPr marL="457200" indent="-457200">
              <a:buFont typeface="Arial"/>
              <a:buChar char="•"/>
            </a:pPr>
            <a:r>
              <a:rPr lang="en-US" sz="2700" dirty="0"/>
              <a:t>Left subnetwork takes time traces as input (6 zero-padded channels)</a:t>
            </a:r>
          </a:p>
          <a:p>
            <a:pPr marL="457200" indent="-457200">
              <a:buFont typeface="Arial"/>
              <a:buChar char="•"/>
            </a:pPr>
            <a:r>
              <a:rPr lang="en-US" sz="2700" dirty="0"/>
              <a:t>Right subnetwork takes frequency and phase traces as input (12 interpolated channels)</a:t>
            </a:r>
          </a:p>
          <a:p>
            <a:pPr marL="457200" indent="-457200">
              <a:buFont typeface="Arial"/>
              <a:buChar char="•"/>
            </a:pPr>
            <a:r>
              <a:rPr lang="en-US" sz="2700" dirty="0"/>
              <a:t>Late sensor fusion employed for encoded, efficient feature extraction</a:t>
            </a:r>
          </a:p>
          <a:p>
            <a:pPr marL="457200" indent="-457200">
              <a:buFont typeface="Arial"/>
              <a:buChar char="•"/>
            </a:pPr>
            <a:r>
              <a:rPr lang="en-US" sz="2700" dirty="0"/>
              <a:t>Conv1D filter size: 1x14     Conv2D filter size: 3x42     Filter #: 60     learning rate: 0.0026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9508062-5F6C-BE43-A61B-525B9B52C1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205" y="9377326"/>
            <a:ext cx="10079567" cy="557946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798FE76-AA21-1A4A-94E5-AE7B2A9DCE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88746" y="10093624"/>
            <a:ext cx="1368037" cy="18288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1F44967-FC5B-7842-9EE2-6261E77C10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197998" y="11708510"/>
            <a:ext cx="1149531" cy="18288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8178CB7-08D7-6C40-A0F9-4506158F5C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45815" y="13476366"/>
            <a:ext cx="1453896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82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8224</TotalTime>
  <Words>794</Words>
  <Application>Microsoft Macintosh PowerPoint</Application>
  <PresentationFormat>Custom</PresentationFormat>
  <Paragraphs>41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G Fanton</dc:creator>
  <cp:lastModifiedBy>Nicholas Streich Gaudio</cp:lastModifiedBy>
  <cp:revision>299</cp:revision>
  <dcterms:created xsi:type="dcterms:W3CDTF">2016-04-12T18:22:18Z</dcterms:created>
  <dcterms:modified xsi:type="dcterms:W3CDTF">2019-06-08T18:17:56Z</dcterms:modified>
</cp:coreProperties>
</file>